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309" r:id="rId3"/>
    <p:sldId id="280" r:id="rId4"/>
    <p:sldId id="282" r:id="rId5"/>
    <p:sldId id="300" r:id="rId6"/>
    <p:sldId id="279" r:id="rId7"/>
    <p:sldId id="301" r:id="rId8"/>
    <p:sldId id="303" r:id="rId9"/>
    <p:sldId id="311" r:id="rId10"/>
    <p:sldId id="306" r:id="rId11"/>
    <p:sldId id="304" r:id="rId12"/>
    <p:sldId id="30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riya Hoffman" initials="JH" lastIdx="1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80" autoAdjust="0"/>
    <p:restoredTop sz="94660"/>
  </p:normalViewPr>
  <p:slideViewPr>
    <p:cSldViewPr snapToGrid="0" snapToObjects="1">
      <p:cViewPr>
        <p:scale>
          <a:sx n="76" d="100"/>
          <a:sy n="76" d="100"/>
        </p:scale>
        <p:origin x="-111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096DD-AEF1-4462-8225-ADBBF7C98A65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62A78-63A8-4600-B578-CEFAA8250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1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17151" y="211166"/>
            <a:ext cx="2326340" cy="11641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217" y="295833"/>
            <a:ext cx="2243183" cy="1122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3CEFC03-243E-E44F-A16C-A889B6909F4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72A0F89-8011-CA49-AA0D-0818B31F17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736105" y="4953746"/>
            <a:ext cx="5870448" cy="57607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16 November 2015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952" y="2249974"/>
            <a:ext cx="4916623" cy="246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92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677" y="295833"/>
            <a:ext cx="8037274" cy="1143000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Innovative Measures </a:t>
            </a:r>
            <a:r>
              <a:rPr lang="en-GB" dirty="0" smtClean="0">
                <a:solidFill>
                  <a:srgbClr val="00B050"/>
                </a:solidFill>
              </a:rPr>
              <a:t>by Kano </a:t>
            </a:r>
            <a:br>
              <a:rPr lang="en-GB" dirty="0" smtClean="0">
                <a:solidFill>
                  <a:srgbClr val="00B050"/>
                </a:solidFill>
              </a:rPr>
            </a:br>
            <a:r>
              <a:rPr lang="en-GB" dirty="0" smtClean="0">
                <a:solidFill>
                  <a:srgbClr val="00B050"/>
                </a:solidFill>
              </a:rPr>
              <a:t>State (Continued)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B050"/>
                </a:solidFill>
              </a:rPr>
              <a:t>Other Strategic Measures: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Ensuring that the Revenue Service is fully autonomous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Comprehensive Training Program for tax officers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Constant Taxpayer </a:t>
            </a:r>
            <a:r>
              <a:rPr lang="en-GB" dirty="0">
                <a:solidFill>
                  <a:srgbClr val="00B050"/>
                </a:solidFill>
              </a:rPr>
              <a:t>Education. 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Creation of more Zonal offices across the state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Simplification of collection and payment methods</a:t>
            </a:r>
            <a:endParaRPr lang="en-GB" dirty="0">
              <a:solidFill>
                <a:srgbClr val="00B05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364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51" y="295833"/>
            <a:ext cx="8049800" cy="1143000"/>
          </a:xfrm>
        </p:spPr>
        <p:txBody>
          <a:bodyPr/>
          <a:lstStyle/>
          <a:p>
            <a:r>
              <a:rPr lang="en-GB" dirty="0" smtClean="0"/>
              <a:t>Concluding Remarks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smtClean="0"/>
              <a:t>Kano state government is very confident that there </a:t>
            </a:r>
            <a:r>
              <a:rPr lang="en-US" dirty="0"/>
              <a:t>are many </a:t>
            </a:r>
            <a:r>
              <a:rPr lang="en-US" dirty="0" smtClean="0"/>
              <a:t>internal sources </a:t>
            </a:r>
            <a:r>
              <a:rPr lang="en-US" dirty="0"/>
              <a:t>of generating revenue for the execution of various developmental </a:t>
            </a:r>
            <a:r>
              <a:rPr lang="en-US" dirty="0" smtClean="0"/>
              <a:t>projects in the state.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 smtClean="0"/>
              <a:t>The administration has the firm belief that </a:t>
            </a:r>
            <a:r>
              <a:rPr lang="en-US" dirty="0"/>
              <a:t>taxation remains the most reliable </a:t>
            </a:r>
            <a:r>
              <a:rPr lang="en-US" dirty="0" smtClean="0"/>
              <a:t>and most durable source of revenue to governments </a:t>
            </a:r>
            <a:r>
              <a:rPr lang="en-US" dirty="0"/>
              <a:t>from time immemorial to date</a:t>
            </a:r>
            <a:r>
              <a:rPr lang="en-US" dirty="0" smtClean="0"/>
              <a:t>.</a:t>
            </a:r>
            <a:endParaRPr lang="en-GB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dirty="0"/>
              <a:t>It is clear that all the developed nations of the world are tax-based economies, while all the resource-based economies are developing or backward nations</a:t>
            </a:r>
            <a:r>
              <a:rPr lang="en-US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administration of Dr. Abdullahi Umar </a:t>
            </a:r>
            <a:r>
              <a:rPr lang="en-US" dirty="0" err="1"/>
              <a:t>Ganduje</a:t>
            </a:r>
            <a:r>
              <a:rPr lang="en-US" dirty="0"/>
              <a:t> OFR is set to convert the Kano state economy from Crude Oil-based to Productivity-based (using the available tax and non-tax revenue sources) so as to ensure sustainable development of the state.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618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625" y="295833"/>
            <a:ext cx="8062326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Thanks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800" dirty="0"/>
              <a:t>Thanking you for listening</a:t>
            </a:r>
            <a:r>
              <a:rPr lang="en-GB" sz="8800" dirty="0" smtClean="0"/>
              <a:t>!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389065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Part </a:t>
            </a:r>
            <a:r>
              <a:rPr lang="en-GB" sz="2400" dirty="0" smtClean="0"/>
              <a:t>One: State Context</a:t>
            </a:r>
            <a:endParaRPr lang="en-GB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Kano </a:t>
            </a:r>
            <a:r>
              <a:rPr lang="en-US" sz="2400" dirty="0"/>
              <a:t>State’s </a:t>
            </a:r>
            <a:r>
              <a:rPr lang="en-US" sz="2400" dirty="0" smtClean="0"/>
              <a:t>Context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 smtClean="0"/>
              <a:t>Challenges </a:t>
            </a:r>
            <a:r>
              <a:rPr lang="en-GB" sz="2400" dirty="0"/>
              <a:t>of </a:t>
            </a:r>
            <a:r>
              <a:rPr lang="en-GB" sz="2400" dirty="0" smtClean="0"/>
              <a:t>Revenue Collection</a:t>
            </a:r>
          </a:p>
          <a:p>
            <a:r>
              <a:rPr lang="en-GB" sz="2400" dirty="0"/>
              <a:t>Part Two: What Works?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00B050"/>
                </a:solidFill>
              </a:rPr>
              <a:t>Innovative Measures by Kano State </a:t>
            </a:r>
            <a:r>
              <a:rPr lang="en-GB" sz="2400" dirty="0" smtClean="0">
                <a:solidFill>
                  <a:srgbClr val="00B050"/>
                </a:solidFill>
              </a:rPr>
              <a:t>Government</a:t>
            </a:r>
            <a:endParaRPr lang="en-GB" sz="2400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00B050"/>
                </a:solidFill>
              </a:rPr>
              <a:t>Concluding Remarks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66601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Kano State Context  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1"/>
                </a:solidFill>
              </a:rPr>
              <a:t>PART ONE</a:t>
            </a:r>
            <a:endParaRPr lang="en-GB" sz="28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1072" y="2232456"/>
            <a:ext cx="1975838" cy="98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18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833" y="295833"/>
            <a:ext cx="7962118" cy="1143000"/>
          </a:xfrm>
        </p:spPr>
        <p:txBody>
          <a:bodyPr/>
          <a:lstStyle/>
          <a:p>
            <a:r>
              <a:rPr lang="en-US" dirty="0" smtClean="0"/>
              <a:t>Kano State’s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Largest population </a:t>
            </a:r>
            <a:r>
              <a:rPr lang="en-US" dirty="0" smtClean="0"/>
              <a:t>of any state in </a:t>
            </a:r>
            <a:r>
              <a:rPr lang="en-US" dirty="0"/>
              <a:t>the </a:t>
            </a:r>
            <a:r>
              <a:rPr lang="en-US" dirty="0" smtClean="0"/>
              <a:t>federation (according to 2009 census).</a:t>
            </a:r>
            <a:endParaRPr lang="en-US" dirty="0"/>
          </a:p>
          <a:p>
            <a:pPr algn="just"/>
            <a:r>
              <a:rPr lang="en-US" dirty="0"/>
              <a:t>A center of Commerce within Nigeria and </a:t>
            </a:r>
            <a:r>
              <a:rPr lang="en-US" dirty="0" smtClean="0"/>
              <a:t>beyond.</a:t>
            </a:r>
            <a:endParaRPr lang="en-US" dirty="0"/>
          </a:p>
          <a:p>
            <a:pPr algn="just"/>
            <a:r>
              <a:rPr lang="en-US" dirty="0" smtClean="0"/>
              <a:t>A producer </a:t>
            </a:r>
            <a:r>
              <a:rPr lang="en-US" dirty="0"/>
              <a:t>of manufactured goods for national and international markets.</a:t>
            </a:r>
          </a:p>
          <a:p>
            <a:pPr algn="just"/>
            <a:r>
              <a:rPr lang="en-US" dirty="0"/>
              <a:t>Heavily dependent on revenue from Federation </a:t>
            </a:r>
            <a:r>
              <a:rPr lang="en-US" dirty="0" smtClean="0"/>
              <a:t>Account.</a:t>
            </a:r>
            <a:endParaRPr lang="en-US" dirty="0"/>
          </a:p>
          <a:p>
            <a:pPr algn="just"/>
            <a:r>
              <a:rPr lang="en-US" dirty="0"/>
              <a:t>S</a:t>
            </a:r>
            <a:r>
              <a:rPr lang="en-US" dirty="0" smtClean="0"/>
              <a:t>tate </a:t>
            </a:r>
            <a:r>
              <a:rPr lang="en-US" dirty="0"/>
              <a:t>IGR was found by the AUG’s Transition Committee to be contributing not more than 13% to the coverage of the state’s expenditure profile over the past </a:t>
            </a:r>
            <a:r>
              <a:rPr lang="en-US" dirty="0" smtClean="0"/>
              <a:t>years.</a:t>
            </a:r>
            <a:endParaRPr lang="en-US" dirty="0"/>
          </a:p>
          <a:p>
            <a:pPr algn="just"/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15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86" y="295833"/>
            <a:ext cx="8225165" cy="1143000"/>
          </a:xfrm>
        </p:spPr>
        <p:txBody>
          <a:bodyPr>
            <a:normAutofit/>
          </a:bodyPr>
          <a:lstStyle/>
          <a:p>
            <a:r>
              <a:rPr lang="en-GB" sz="3700" dirty="0" smtClean="0"/>
              <a:t>Challenges of Revenue Collection</a:t>
            </a:r>
            <a:endParaRPr lang="en-GB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dirty="0"/>
              <a:t>Too many baskets/pockets collecting generated revenue</a:t>
            </a:r>
            <a:r>
              <a:rPr lang="en-US" dirty="0" smtClean="0"/>
              <a:t>.</a:t>
            </a:r>
            <a:endParaRPr lang="en-GB" dirty="0"/>
          </a:p>
          <a:p>
            <a:pPr lvl="0" algn="just"/>
            <a:r>
              <a:rPr lang="en-US" dirty="0"/>
              <a:t>Neglect of many revenue sources, especially those at MDAs</a:t>
            </a:r>
            <a:r>
              <a:rPr lang="en-US" dirty="0" smtClean="0"/>
              <a:t>.</a:t>
            </a:r>
            <a:endParaRPr lang="en-GB" dirty="0"/>
          </a:p>
          <a:p>
            <a:pPr lvl="0" algn="just"/>
            <a:r>
              <a:rPr lang="en-US" dirty="0" smtClean="0"/>
              <a:t>Under-capacity </a:t>
            </a:r>
            <a:r>
              <a:rPr lang="en-US" dirty="0"/>
              <a:t>utilization of some revenue sources</a:t>
            </a:r>
            <a:r>
              <a:rPr lang="en-US" dirty="0" smtClean="0"/>
              <a:t>.</a:t>
            </a:r>
            <a:endParaRPr lang="en-GB" dirty="0"/>
          </a:p>
          <a:p>
            <a:pPr lvl="0" algn="just"/>
            <a:r>
              <a:rPr lang="en-US" dirty="0"/>
              <a:t>Poor staffing or poor training for updating knowledge on </a:t>
            </a:r>
            <a:r>
              <a:rPr lang="en-US" dirty="0" smtClean="0"/>
              <a:t>revenue assessment </a:t>
            </a:r>
            <a:r>
              <a:rPr lang="en-US" dirty="0"/>
              <a:t>and collection. </a:t>
            </a:r>
            <a:endParaRPr lang="en-GB" dirty="0"/>
          </a:p>
          <a:p>
            <a:pPr lvl="0" algn="just"/>
            <a:r>
              <a:rPr lang="en-US" dirty="0"/>
              <a:t>Weak structural, institutional, legal and personnel commitment</a:t>
            </a:r>
            <a:r>
              <a:rPr lang="en-US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132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cap="none" dirty="0" smtClean="0">
                <a:solidFill>
                  <a:schemeClr val="bg2"/>
                </a:solidFill>
              </a:rPr>
              <a:t>What works? </a:t>
            </a:r>
            <a:endParaRPr lang="en-GB" cap="none" dirty="0">
              <a:solidFill>
                <a:schemeClr val="bg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1"/>
                </a:solidFill>
              </a:rPr>
              <a:t>PART TWO</a:t>
            </a:r>
            <a:endParaRPr lang="en-GB" sz="28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636" y="2146516"/>
            <a:ext cx="2577363" cy="128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61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Innovative Measures </a:t>
            </a:r>
            <a:r>
              <a:rPr lang="en-GB" dirty="0" smtClean="0">
                <a:solidFill>
                  <a:srgbClr val="00B050"/>
                </a:solidFill>
              </a:rPr>
              <a:t/>
            </a:r>
            <a:br>
              <a:rPr lang="en-GB" dirty="0" smtClean="0">
                <a:solidFill>
                  <a:srgbClr val="00B050"/>
                </a:solidFill>
              </a:rPr>
            </a:br>
            <a:r>
              <a:rPr lang="en-GB" dirty="0" smtClean="0">
                <a:solidFill>
                  <a:srgbClr val="00B050"/>
                </a:solidFill>
              </a:rPr>
              <a:t>by </a:t>
            </a:r>
            <a:r>
              <a:rPr lang="en-GB" dirty="0">
                <a:solidFill>
                  <a:srgbClr val="00B050"/>
                </a:solidFill>
              </a:rPr>
              <a:t>Kano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dirty="0"/>
              <a:t>Complete overhaul of the State </a:t>
            </a:r>
            <a:r>
              <a:rPr lang="en-US" dirty="0" smtClean="0"/>
              <a:t>BIR including: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/>
              <a:t>D</a:t>
            </a:r>
            <a:r>
              <a:rPr lang="en-US" dirty="0" smtClean="0"/>
              <a:t>ependent </a:t>
            </a:r>
            <a:r>
              <a:rPr lang="en-US" dirty="0"/>
              <a:t>on its performance for the remuneration of its </a:t>
            </a:r>
            <a:r>
              <a:rPr lang="en-US" dirty="0" smtClean="0"/>
              <a:t>staff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Ethical and well trained staff</a:t>
            </a:r>
            <a:endParaRPr lang="en-GB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Institutionalization </a:t>
            </a:r>
            <a:r>
              <a:rPr lang="en-US" dirty="0"/>
              <a:t>of Single Revenue Account (SRA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Build trust in the system through increased transparency and high profile development projects funded through IGR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0884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Innovative Measures </a:t>
            </a:r>
            <a:br>
              <a:rPr lang="en-GB" dirty="0">
                <a:solidFill>
                  <a:srgbClr val="00B050"/>
                </a:solidFill>
              </a:rPr>
            </a:br>
            <a:r>
              <a:rPr lang="en-GB" dirty="0">
                <a:solidFill>
                  <a:srgbClr val="00B050"/>
                </a:solidFill>
              </a:rPr>
              <a:t>by Kano </a:t>
            </a:r>
            <a:r>
              <a:rPr lang="en-GB" dirty="0" smtClean="0">
                <a:solidFill>
                  <a:srgbClr val="00B050"/>
                </a:solidFill>
              </a:rPr>
              <a:t>State: Local </a:t>
            </a:r>
            <a:r>
              <a:rPr lang="en-GB" dirty="0">
                <a:solidFill>
                  <a:srgbClr val="00B050"/>
                </a:solidFill>
              </a:rPr>
              <a:t>L</a:t>
            </a:r>
            <a:r>
              <a:rPr lang="en-GB" dirty="0" smtClean="0">
                <a:solidFill>
                  <a:srgbClr val="00B050"/>
                </a:solidFill>
              </a:rPr>
              <a:t>evel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dirty="0" smtClean="0"/>
              <a:t>The Kano State Government in partnership with DFID-GEMS3 is undergoing a comprehensive </a:t>
            </a:r>
            <a:r>
              <a:rPr lang="en-US" dirty="0" err="1" smtClean="0"/>
              <a:t>programme</a:t>
            </a:r>
            <a:r>
              <a:rPr lang="en-US" dirty="0" smtClean="0"/>
              <a:t> of reform of local government taxation. </a:t>
            </a:r>
          </a:p>
          <a:p>
            <a:pPr algn="just"/>
            <a:r>
              <a:rPr lang="en-US" dirty="0" smtClean="0"/>
              <a:t>The reform is underpinned by the </a:t>
            </a:r>
            <a:r>
              <a:rPr lang="en-US" dirty="0"/>
              <a:t>Harmonized LG Rates and Levies Law </a:t>
            </a:r>
            <a:r>
              <a:rPr lang="en-US" dirty="0" smtClean="0"/>
              <a:t>2014.</a:t>
            </a:r>
          </a:p>
          <a:p>
            <a:pPr lvl="0" algn="just"/>
            <a:r>
              <a:rPr lang="en-US" dirty="0" smtClean="0"/>
              <a:t>LGAs are reporting increases in IGR while also improving the business environment.</a:t>
            </a:r>
          </a:p>
          <a:p>
            <a:pPr lvl="0" algn="just"/>
            <a:r>
              <a:rPr lang="en-US" dirty="0" smtClean="0"/>
              <a:t>Kano is in the process of passing a Bill for the harmonization of MDA revenue.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55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Innovative Measures </a:t>
            </a:r>
            <a:r>
              <a:rPr lang="en-GB" dirty="0" smtClean="0">
                <a:solidFill>
                  <a:srgbClr val="00B050"/>
                </a:solidFill>
              </a:rPr>
              <a:t>by </a:t>
            </a:r>
            <a:r>
              <a:rPr lang="en-GB" dirty="0">
                <a:solidFill>
                  <a:srgbClr val="00B050"/>
                </a:solidFill>
              </a:rPr>
              <a:t>Kano </a:t>
            </a:r>
            <a:r>
              <a:rPr lang="en-GB" dirty="0" smtClean="0">
                <a:solidFill>
                  <a:srgbClr val="00B050"/>
                </a:solidFill>
              </a:rPr>
              <a:t/>
            </a:r>
            <a:br>
              <a:rPr lang="en-GB" dirty="0" smtClean="0">
                <a:solidFill>
                  <a:srgbClr val="00B050"/>
                </a:solidFill>
              </a:rPr>
            </a:br>
            <a:r>
              <a:rPr lang="en-GB" dirty="0" smtClean="0">
                <a:solidFill>
                  <a:srgbClr val="00B050"/>
                </a:solidFill>
              </a:rPr>
              <a:t>State: Local Level (Continued)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dirty="0" smtClean="0"/>
              <a:t>Local government reform: measures and results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550247"/>
              </p:ext>
            </p:extLst>
          </p:nvPr>
        </p:nvGraphicFramePr>
        <p:xfrm>
          <a:off x="639745" y="2462129"/>
          <a:ext cx="7871208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5604"/>
                <a:gridCol w="39356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Measure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Result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u="sng" dirty="0" smtClean="0"/>
                        <a:t>Legislation:</a:t>
                      </a:r>
                      <a:endParaRPr lang="en-GB" u="sng" baseline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baseline="0" dirty="0" smtClean="0"/>
                        <a:t>2014 Law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Lawful harmonized rates,</a:t>
                      </a:r>
                      <a:r>
                        <a:rPr lang="en-GB" baseline="0" dirty="0" smtClean="0"/>
                        <a:t> clear rights and responsibilities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Incentives: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for service agreements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complaints procedures</a:t>
                      </a:r>
                      <a:endParaRPr lang="en-GB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Taxpayer confidence in system and payment compliance</a:t>
                      </a:r>
                      <a:endParaRPr lang="en-GB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Payment systems: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 Machines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Harmonised demand notices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Customised tellers</a:t>
                      </a:r>
                      <a:endParaRPr lang="en-GB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Improved accountability of revenue collectors</a:t>
                      </a:r>
                      <a:endParaRPr lang="en-GB" alt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Awareness: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Revenue officer training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sensitisation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Communities that know their rights and responsibilities in relation to tax</a:t>
                      </a:r>
                      <a:endParaRPr lang="en-GB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813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Custom 10">
      <a:dk1>
        <a:srgbClr val="008040"/>
      </a:dk1>
      <a:lt1>
        <a:sysClr val="window" lastClr="FFFFFF"/>
      </a:lt1>
      <a:dk2>
        <a:srgbClr val="09213B"/>
      </a:dk2>
      <a:lt2>
        <a:srgbClr val="008040"/>
      </a:lt2>
      <a:accent1>
        <a:srgbClr val="008040"/>
      </a:accent1>
      <a:accent2>
        <a:srgbClr val="244A58"/>
      </a:accent2>
      <a:accent3>
        <a:srgbClr val="008040"/>
      </a:accent3>
      <a:accent4>
        <a:srgbClr val="008040"/>
      </a:accent4>
      <a:accent5>
        <a:srgbClr val="008040"/>
      </a:accent5>
      <a:accent6>
        <a:srgbClr val="C00000"/>
      </a:accent6>
      <a:hlink>
        <a:srgbClr val="008040"/>
      </a:hlink>
      <a:folHlink>
        <a:srgbClr val="008040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5575</TotalTime>
  <Words>525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Pixel</vt:lpstr>
      <vt:lpstr>PowerPoint Presentation</vt:lpstr>
      <vt:lpstr>Presentation Outline</vt:lpstr>
      <vt:lpstr>Kano State Context  </vt:lpstr>
      <vt:lpstr>Kano State’s Context</vt:lpstr>
      <vt:lpstr>Challenges of Revenue Collection</vt:lpstr>
      <vt:lpstr>What works? </vt:lpstr>
      <vt:lpstr>Innovative Measures  by Kano State</vt:lpstr>
      <vt:lpstr>Innovative Measures  by Kano State: Local Level</vt:lpstr>
      <vt:lpstr>Innovative Measures by Kano  State: Local Level (Continued)</vt:lpstr>
      <vt:lpstr>Innovative Measures by Kano  State (Continued)</vt:lpstr>
      <vt:lpstr>Concluding Remarks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IGR Event</dc:title>
  <dc:creator>Margarita Aswani</dc:creator>
  <cp:lastModifiedBy>Chioma</cp:lastModifiedBy>
  <cp:revision>75</cp:revision>
  <dcterms:created xsi:type="dcterms:W3CDTF">2015-09-10T12:17:44Z</dcterms:created>
  <dcterms:modified xsi:type="dcterms:W3CDTF">2016-03-18T08:03:07Z</dcterms:modified>
</cp:coreProperties>
</file>